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88" r:id="rId4"/>
    <p:sldId id="289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nl-BE"/>
    </a:defPPr>
    <a:lvl1pPr algn="ctr" rtl="0" fontAlgn="base">
      <a:lnSpc>
        <a:spcPct val="90000"/>
      </a:lnSpc>
      <a:spcBef>
        <a:spcPct val="0"/>
      </a:spcBef>
      <a:spcAft>
        <a:spcPts val="400"/>
      </a:spcAft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ts val="400"/>
      </a:spcAft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ts val="400"/>
      </a:spcAft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ts val="400"/>
      </a:spcAft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ts val="400"/>
      </a:spcAft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444E58"/>
    <a:srgbClr val="F17B1E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2389" autoAdjust="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2D102D9-981F-499D-85EB-82A414752E5A}" type="datetimeFigureOut">
              <a:rPr lang="nl-BE"/>
              <a:pPr>
                <a:defRPr/>
              </a:pPr>
              <a:t>5/03/2014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6DC199F-5496-4C7E-9E2F-F8EADDCB3447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5758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62CD8-387A-47C3-9A52-46D174DEC6A3}" type="datetimeFigureOut">
              <a:rPr lang="nl-BE" smtClean="0"/>
              <a:pPr/>
              <a:t>5/03/2014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51CC-141B-4265-A16F-1A0607817ED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497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D51CC-141B-4265-A16F-1A0607817ED1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65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44E5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E5631910-45A6-4AAB-B4B8-3683117FA3A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44E58"/>
                </a:solidFill>
              </a:defRPr>
            </a:lvl1pPr>
            <a:lvl2pPr>
              <a:defRPr>
                <a:solidFill>
                  <a:srgbClr val="444E58"/>
                </a:solidFill>
              </a:defRPr>
            </a:lvl2pPr>
            <a:lvl3pPr>
              <a:defRPr>
                <a:solidFill>
                  <a:srgbClr val="444E58"/>
                </a:solidFill>
              </a:defRPr>
            </a:lvl3pPr>
            <a:lvl4pPr>
              <a:defRPr>
                <a:solidFill>
                  <a:srgbClr val="444E58"/>
                </a:solidFill>
              </a:defRPr>
            </a:lvl4pPr>
            <a:lvl5pPr>
              <a:defRPr>
                <a:solidFill>
                  <a:srgbClr val="444E58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8384" y="620688"/>
            <a:ext cx="658416" cy="5505475"/>
          </a:xfrm>
        </p:spPr>
        <p:txBody>
          <a:bodyPr vert="eaVert"/>
          <a:lstStyle>
            <a:lvl1pPr>
              <a:defRPr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7427168" cy="5505475"/>
          </a:xfrm>
        </p:spPr>
        <p:txBody>
          <a:bodyPr vert="eaVert"/>
          <a:lstStyle>
            <a:lvl1pPr>
              <a:defRPr>
                <a:solidFill>
                  <a:srgbClr val="444E58"/>
                </a:solidFill>
              </a:defRPr>
            </a:lvl1pPr>
            <a:lvl2pPr>
              <a:defRPr>
                <a:solidFill>
                  <a:srgbClr val="444E58"/>
                </a:solidFill>
              </a:defRPr>
            </a:lvl2pPr>
            <a:lvl3pPr>
              <a:defRPr>
                <a:solidFill>
                  <a:srgbClr val="444E58"/>
                </a:solidFill>
              </a:defRPr>
            </a:lvl3pPr>
            <a:lvl4pPr>
              <a:defRPr>
                <a:solidFill>
                  <a:srgbClr val="444E58"/>
                </a:solidFill>
              </a:defRPr>
            </a:lvl4pPr>
            <a:lvl5pPr>
              <a:defRPr>
                <a:solidFill>
                  <a:srgbClr val="444E58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000" y="270000"/>
            <a:ext cx="7560000" cy="540000"/>
          </a:xfrm>
        </p:spPr>
        <p:txBody>
          <a:bodyPr>
            <a:normAutofit/>
          </a:bodyPr>
          <a:lstStyle>
            <a:lvl1pPr algn="r">
              <a:defRPr sz="3200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  <a:lvl2pPr>
              <a:defRPr>
                <a:solidFill>
                  <a:srgbClr val="444E58"/>
                </a:solidFill>
              </a:defRPr>
            </a:lvl2pPr>
            <a:lvl3pPr>
              <a:defRPr>
                <a:solidFill>
                  <a:srgbClr val="444E58"/>
                </a:solidFill>
              </a:defRPr>
            </a:lvl3pPr>
            <a:lvl4pPr>
              <a:defRPr>
                <a:solidFill>
                  <a:srgbClr val="444E58"/>
                </a:solidFill>
              </a:defRPr>
            </a:lvl4pPr>
            <a:lvl5pPr>
              <a:defRPr>
                <a:solidFill>
                  <a:srgbClr val="444E5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93A4E19A-B9FF-415B-9531-72F8BA078A3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/>
          </a:bodyPr>
          <a:lstStyle>
            <a:lvl1pPr algn="l">
              <a:defRPr sz="3200" b="1" cap="all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44E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4B184E19-4F58-41AC-A0CE-300423D92DD7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000" y="270000"/>
            <a:ext cx="7560000" cy="540000"/>
          </a:xfrm>
        </p:spPr>
        <p:txBody>
          <a:bodyPr>
            <a:noAutofit/>
          </a:bodyPr>
          <a:lstStyle>
            <a:lvl1pPr algn="r">
              <a:defRPr sz="3200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800">
                <a:solidFill>
                  <a:srgbClr val="444E58"/>
                </a:solidFill>
              </a:defRPr>
            </a:lvl1pPr>
            <a:lvl2pPr>
              <a:defRPr sz="2400">
                <a:solidFill>
                  <a:srgbClr val="444E58"/>
                </a:solidFill>
              </a:defRPr>
            </a:lvl2pPr>
            <a:lvl3pPr>
              <a:defRPr sz="2000">
                <a:solidFill>
                  <a:srgbClr val="444E58"/>
                </a:solidFill>
              </a:defRPr>
            </a:lvl3pPr>
            <a:lvl4pPr>
              <a:defRPr sz="1800">
                <a:solidFill>
                  <a:srgbClr val="444E58"/>
                </a:solidFill>
              </a:defRPr>
            </a:lvl4pPr>
            <a:lvl5pPr>
              <a:defRPr sz="1800">
                <a:solidFill>
                  <a:srgbClr val="444E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>
            <a:lvl1pPr>
              <a:defRPr sz="2800">
                <a:solidFill>
                  <a:srgbClr val="444E58"/>
                </a:solidFill>
              </a:defRPr>
            </a:lvl1pPr>
            <a:lvl2pPr>
              <a:defRPr sz="2400">
                <a:solidFill>
                  <a:srgbClr val="444E58"/>
                </a:solidFill>
              </a:defRPr>
            </a:lvl2pPr>
            <a:lvl3pPr>
              <a:defRPr sz="2000">
                <a:solidFill>
                  <a:srgbClr val="444E58"/>
                </a:solidFill>
              </a:defRPr>
            </a:lvl3pPr>
            <a:lvl4pPr>
              <a:defRPr sz="1800">
                <a:solidFill>
                  <a:srgbClr val="444E58"/>
                </a:solidFill>
              </a:defRPr>
            </a:lvl4pPr>
            <a:lvl5pPr>
              <a:defRPr sz="1800">
                <a:solidFill>
                  <a:srgbClr val="444E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5E7340A4-0DF2-4575-B5EF-3FBC7137293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000" y="270000"/>
            <a:ext cx="7560000" cy="540000"/>
          </a:xfrm>
        </p:spPr>
        <p:txBody>
          <a:bodyPr>
            <a:normAutofit/>
          </a:bodyPr>
          <a:lstStyle>
            <a:lvl1pPr algn="r">
              <a:defRPr sz="3200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44E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>
              <a:defRPr sz="2400">
                <a:solidFill>
                  <a:srgbClr val="444E58"/>
                </a:solidFill>
              </a:defRPr>
            </a:lvl1pPr>
            <a:lvl2pPr>
              <a:defRPr sz="2000">
                <a:solidFill>
                  <a:srgbClr val="444E58"/>
                </a:solidFill>
              </a:defRPr>
            </a:lvl2pPr>
            <a:lvl3pPr>
              <a:defRPr sz="1800">
                <a:solidFill>
                  <a:srgbClr val="444E58"/>
                </a:solidFill>
              </a:defRPr>
            </a:lvl3pPr>
            <a:lvl4pPr>
              <a:defRPr sz="1600">
                <a:solidFill>
                  <a:srgbClr val="444E58"/>
                </a:solidFill>
              </a:defRPr>
            </a:lvl4pPr>
            <a:lvl5pPr>
              <a:defRPr sz="1600">
                <a:solidFill>
                  <a:srgbClr val="444E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44E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>
              <a:defRPr sz="2400">
                <a:solidFill>
                  <a:srgbClr val="444E58"/>
                </a:solidFill>
              </a:defRPr>
            </a:lvl1pPr>
            <a:lvl2pPr>
              <a:defRPr sz="2000">
                <a:solidFill>
                  <a:srgbClr val="444E58"/>
                </a:solidFill>
              </a:defRPr>
            </a:lvl2pPr>
            <a:lvl3pPr>
              <a:defRPr sz="1800">
                <a:solidFill>
                  <a:srgbClr val="444E58"/>
                </a:solidFill>
              </a:defRPr>
            </a:lvl3pPr>
            <a:lvl4pPr>
              <a:defRPr sz="1600">
                <a:solidFill>
                  <a:srgbClr val="444E58"/>
                </a:solidFill>
              </a:defRPr>
            </a:lvl4pPr>
            <a:lvl5pPr>
              <a:defRPr sz="1600">
                <a:solidFill>
                  <a:srgbClr val="444E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31EF4414-42F7-42FA-B991-CAE5399B0F3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000" y="270000"/>
            <a:ext cx="7560000" cy="540000"/>
          </a:xfrm>
        </p:spPr>
        <p:txBody>
          <a:bodyPr>
            <a:normAutofit/>
          </a:bodyPr>
          <a:lstStyle>
            <a:lvl1pPr algn="r">
              <a:defRPr sz="3200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4F58A5E0-6F45-4EE4-AF7A-EFFFDC0B951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3940B8E6-1C19-45D1-8F39-C43EC9DB3C84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7" name="Rectangle 17"/>
          <p:cNvSpPr/>
          <p:nvPr userDrawn="1"/>
        </p:nvSpPr>
        <p:spPr>
          <a:xfrm>
            <a:off x="-3260" y="2846"/>
            <a:ext cx="9144002" cy="554191"/>
          </a:xfrm>
          <a:prstGeom prst="rect">
            <a:avLst/>
          </a:prstGeom>
          <a:gradFill>
            <a:gsLst>
              <a:gs pos="0">
                <a:srgbClr val="BBBBBB"/>
              </a:gs>
              <a:gs pos="50000">
                <a:srgbClr val="BBBBBB">
                  <a:alpha val="36000"/>
                </a:srgbClr>
              </a:gs>
              <a:gs pos="100000">
                <a:srgbClr val="BBBBBB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l-BE" sz="1800">
              <a:solidFill>
                <a:srgbClr val="444E5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17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444E58"/>
                </a:solidFill>
              </a:defRPr>
            </a:lvl1pPr>
            <a:lvl2pPr>
              <a:defRPr sz="2800">
                <a:solidFill>
                  <a:srgbClr val="444E58"/>
                </a:solidFill>
              </a:defRPr>
            </a:lvl2pPr>
            <a:lvl3pPr>
              <a:defRPr sz="2400">
                <a:solidFill>
                  <a:srgbClr val="444E58"/>
                </a:solidFill>
              </a:defRPr>
            </a:lvl3pPr>
            <a:lvl4pPr>
              <a:defRPr sz="2000">
                <a:solidFill>
                  <a:srgbClr val="444E58"/>
                </a:solidFill>
              </a:defRPr>
            </a:lvl4pPr>
            <a:lvl5pPr>
              <a:defRPr sz="2000">
                <a:solidFill>
                  <a:srgbClr val="444E5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44E5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E2667D0A-3DB8-4DC3-B301-345FF45512DA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ersonal\Documents\4D vision\Bedrijfspresentatie\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Personal\Documents\4D vision\Bedrijfspresentatie\MSGoldCertifiedPartne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444E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444E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444E5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4687888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r>
              <a:rPr lang="nl-BE"/>
              <a:t>© 4D vision NV - 2010</a:t>
            </a:r>
            <a:endParaRPr lang="nl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444E58"/>
                </a:solidFill>
              </a:defRPr>
            </a:lvl1pPr>
          </a:lstStyle>
          <a:p>
            <a:pPr>
              <a:defRPr/>
            </a:pPr>
            <a:fld id="{3631006C-7788-4F57-A160-BB158C87E0B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175" y="3175"/>
            <a:ext cx="9144000" cy="554038"/>
          </a:xfrm>
          <a:prstGeom prst="rect">
            <a:avLst/>
          </a:prstGeom>
          <a:gradFill>
            <a:gsLst>
              <a:gs pos="0">
                <a:srgbClr val="BBBBBB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l-BE" sz="18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66863" y="269875"/>
            <a:ext cx="75612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BE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08050"/>
            <a:ext cx="82296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004737-5B67-4B21-B869-39B268828ECB}" type="datetimeFigureOut">
              <a:rPr lang="nl-BE"/>
              <a:pPr>
                <a:defRPr/>
              </a:pPr>
              <a:t>5/03/2014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534DF-6CA6-4317-AEBB-DE9D32D8DFF4}" type="slidenum">
              <a:rPr lang="nl-BE"/>
              <a:pPr>
                <a:defRPr/>
              </a:pPr>
              <a:t>‹#›</a:t>
            </a:fld>
            <a:endParaRPr lang="nl-BE"/>
          </a:p>
        </p:txBody>
      </p:sp>
      <p:pic>
        <p:nvPicPr>
          <p:cNvPr id="1032" name="Picture 2" descr="D:\Personal\Documents\4D vision\Bedrijfspresentatie\background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3124200" y="6356350"/>
            <a:ext cx="4687888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rgbClr val="444E5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dirty="0" smtClean="0"/>
              <a:t>© 4D vision NV - 2010</a:t>
            </a:r>
            <a:endParaRPr lang="nl-BE" sz="120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7956550" y="6356350"/>
            <a:ext cx="73025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rgbClr val="444E5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5801EF80-EC45-456E-8B9A-0427EA5C6955}" type="slidenum">
              <a:rPr lang="nl-BE" sz="1200" smtClean="0"/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BE" sz="1200"/>
          </a:p>
        </p:txBody>
      </p:sp>
      <p:pic>
        <p:nvPicPr>
          <p:cNvPr id="10" name="Picture 4" descr="D:\Personal\Documents\4D vision\Bedrijfspresentatie\MSGoldCertifiedPartner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6342063"/>
            <a:ext cx="720725" cy="382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26000"/>
              </a:prstClr>
            </a:outerShdw>
          </a:effectLst>
          <a:extLst/>
        </p:spPr>
      </p:pic>
      <p:pic>
        <p:nvPicPr>
          <p:cNvPr id="1036" name="Picture 6" descr="D:\Personal\Documents\4D vision\Bedrijfspresentatie\definedesigndevelopdeploy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325" y="47625"/>
            <a:ext cx="290036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8" descr="D:\Personal\Documents\4D vision\Bedrijfspresentatie\Logo_transparen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8900" y="30163"/>
            <a:ext cx="12239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17B1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rgbClr val="F17B1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44E5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44E5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44E5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44E5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44E5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4dvision.b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29062" TargetMode="External"/><Relationship Id="rId2" Type="http://schemas.openxmlformats.org/officeDocument/2006/relationships/hyperlink" Target="http://www.visualstudio.com/products/visual-studio-express-v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tityframework.codeplex.com/releases/view/87028" TargetMode="External"/><Relationship Id="rId5" Type="http://schemas.openxmlformats.org/officeDocument/2006/relationships/hyperlink" Target="http://www.nuget.org/packages/EntityFramework/5.0.0" TargetMode="External"/><Relationship Id="rId4" Type="http://schemas.openxmlformats.org/officeDocument/2006/relationships/hyperlink" Target="http://technet.microsoft.com/en-US/evalcenter/hh22512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market.azure.com/dataset/blsdata/oes" TargetMode="External"/><Relationship Id="rId3" Type="http://schemas.openxmlformats.org/officeDocument/2006/relationships/hyperlink" Target="https://datamarket.azure.com/dataset/unitednations/wto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datamarket.azure.com/account/datas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market.azure.com/dataset/oh22is/countrycodes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s://datamarket.azure.com/dataset/unitednations/who" TargetMode="External"/><Relationship Id="rId10" Type="http://schemas.openxmlformats.org/officeDocument/2006/relationships/hyperlink" Target="https://datamarket.azure.com/dataset/weathertrends/worldwidehistoricalweatherdata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78138"/>
            <a:ext cx="9144000" cy="9350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62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l-BE" sz="180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pPr eaLnBrk="1" hangingPunct="1"/>
            <a:r>
              <a:rPr lang="en-US" dirty="0" smtClean="0"/>
              <a:t>Developers challenge 2014</a:t>
            </a:r>
          </a:p>
          <a:p>
            <a:pPr eaLnBrk="1" hangingPunct="1"/>
            <a:r>
              <a:rPr lang="en-US" dirty="0" smtClean="0"/>
              <a:t>4/3/14 – 13/3/14</a:t>
            </a:r>
          </a:p>
        </p:txBody>
      </p:sp>
      <p:pic>
        <p:nvPicPr>
          <p:cNvPr id="1027" name="Picture 3" descr="C:\Users\michiels\Desktop\WebXTCFB\01_DataModeling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07504" y="1757316"/>
            <a:ext cx="2066726" cy="109680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extLst/>
        </p:spPr>
      </p:pic>
      <p:pic>
        <p:nvPicPr>
          <p:cNvPr id="1028" name="Picture 4" descr="C:\Users\michiels\Desktop\WebXTCFB\05_DebuggingSupport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2051720" y="1745903"/>
            <a:ext cx="2088232" cy="11082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extLst/>
        </p:spPr>
      </p:pic>
      <p:pic>
        <p:nvPicPr>
          <p:cNvPr id="1029" name="Picture 5" descr="C:\Users\michiels\Desktop\WebXTCFB\07_PageEditor.pn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4067944" y="1745903"/>
            <a:ext cx="2088232" cy="11082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extLst/>
        </p:spPr>
      </p:pic>
      <p:sp>
        <p:nvSpPr>
          <p:cNvPr id="13319" name="Title 1"/>
          <p:cNvSpPr>
            <a:spLocks/>
          </p:cNvSpPr>
          <p:nvPr/>
        </p:nvSpPr>
        <p:spPr bwMode="auto">
          <a:xfrm>
            <a:off x="6156176" y="2106613"/>
            <a:ext cx="2517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nl-BE" sz="3200" dirty="0" smtClean="0">
                <a:solidFill>
                  <a:srgbClr val="F17B1E"/>
                </a:solidFill>
              </a:rPr>
              <a:t>4D </a:t>
            </a:r>
            <a:r>
              <a:rPr lang="nl-BE" sz="3200" dirty="0" err="1" smtClean="0">
                <a:solidFill>
                  <a:srgbClr val="F17B1E"/>
                </a:solidFill>
              </a:rPr>
              <a:t>vision</a:t>
            </a:r>
            <a:endParaRPr lang="nl-BE" sz="3200" dirty="0" smtClean="0">
              <a:solidFill>
                <a:srgbClr val="F17B1E"/>
              </a:solidFill>
            </a:endParaRP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nl-BE" sz="3200" dirty="0" smtClean="0">
                <a:solidFill>
                  <a:srgbClr val="F17B1E"/>
                </a:solidFill>
              </a:rPr>
              <a:t>WINAK</a:t>
            </a:r>
            <a:endParaRPr lang="nl-BE" sz="3200" dirty="0">
              <a:solidFill>
                <a:srgbClr val="F17B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61263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4D vision – the company</a:t>
            </a:r>
            <a:endParaRPr lang="en-US" sz="2800" dirty="0" smtClean="0"/>
          </a:p>
          <a:p>
            <a:pPr marL="0" indent="0">
              <a:buNone/>
            </a:pPr>
            <a:endParaRPr lang="nl-BE" sz="2800" dirty="0" smtClean="0"/>
          </a:p>
          <a:p>
            <a:r>
              <a:rPr lang="en-US" sz="2400" dirty="0" smtClean="0"/>
              <a:t>4D vision </a:t>
            </a:r>
            <a:r>
              <a:rPr lang="en-US" sz="2400" dirty="0"/>
              <a:t>is a software developer for companies and organizations for whom standard software </a:t>
            </a:r>
            <a:r>
              <a:rPr lang="en-US" sz="2400" dirty="0" smtClean="0"/>
              <a:t>is not 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ideal solution</a:t>
            </a:r>
            <a:r>
              <a:rPr lang="en-US" sz="2400" dirty="0" smtClean="0"/>
              <a:t>.</a:t>
            </a:r>
          </a:p>
          <a:p>
            <a:endParaRPr lang="en-US" sz="2800" dirty="0" smtClean="0"/>
          </a:p>
          <a:p>
            <a:r>
              <a:rPr lang="en-US" sz="2400" dirty="0" smtClean="0"/>
              <a:t>4D vision </a:t>
            </a:r>
            <a:r>
              <a:rPr lang="en-US" sz="2400" dirty="0"/>
              <a:t>ensures that decision makers see their own vision completely penetrate the computerization of their business</a:t>
            </a:r>
            <a:r>
              <a:rPr lang="en-US" sz="2400" dirty="0" smtClean="0"/>
              <a:t>.</a:t>
            </a:r>
          </a:p>
          <a:p>
            <a:endParaRPr lang="en-US" sz="2800" dirty="0" smtClean="0"/>
          </a:p>
          <a:p>
            <a:r>
              <a:rPr lang="en-US" sz="2400" dirty="0" smtClean="0"/>
              <a:t>4D vision uses a Model Driven development (MDD) approach to build web based data driven applications (WebXTC).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698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61263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 err="1" smtClean="0"/>
              <a:t>Required</a:t>
            </a:r>
            <a:r>
              <a:rPr lang="nl-BE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ools to use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Visual Studio </a:t>
            </a:r>
            <a:r>
              <a:rPr lang="en-US" sz="2400" smtClean="0"/>
              <a:t>2012/2013 (express</a:t>
            </a:r>
            <a:r>
              <a:rPr lang="en-US" sz="2400" dirty="0" smtClean="0"/>
              <a:t>)</a:t>
            </a:r>
          </a:p>
          <a:p>
            <a:pPr marL="857250" lvl="2" indent="0">
              <a:buNone/>
            </a:pPr>
            <a:r>
              <a:rPr lang="nl-BE" sz="1800" dirty="0">
                <a:hlinkClick r:id="rId2"/>
              </a:rPr>
              <a:t>http://www.visualstudio.com/products/visual-studio-express-vs</a:t>
            </a:r>
            <a:endParaRPr lang="nl-BE" sz="1800" dirty="0"/>
          </a:p>
          <a:p>
            <a:pPr lvl="1">
              <a:buFont typeface="Arial" panose="020B0604020202020204" pitchFamily="34" charset="0"/>
              <a:buChar char="•"/>
            </a:pPr>
            <a:endParaRPr lang="nl-B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SQL server 2012 (express) for application data</a:t>
            </a:r>
          </a:p>
          <a:p>
            <a:pPr marL="857250" lvl="2" indent="0">
              <a:buNone/>
            </a:pPr>
            <a:r>
              <a:rPr lang="nl-BE" sz="1800" dirty="0" smtClean="0">
                <a:hlinkClick r:id="rId3"/>
              </a:rPr>
              <a:t>http</a:t>
            </a:r>
            <a:r>
              <a:rPr lang="nl-BE" sz="1800" dirty="0">
                <a:hlinkClick r:id="rId3"/>
              </a:rPr>
              <a:t>://</a:t>
            </a:r>
            <a:r>
              <a:rPr lang="nl-BE" sz="1800" dirty="0" smtClean="0">
                <a:hlinkClick r:id="rId3"/>
              </a:rPr>
              <a:t>www.microsoft.com/en-us/download/details.aspx?id=29062</a:t>
            </a:r>
            <a:endParaRPr lang="nl-BE" sz="1800" dirty="0" smtClean="0"/>
          </a:p>
          <a:p>
            <a:pPr marL="857250" lvl="2" indent="0">
              <a:buNone/>
            </a:pPr>
            <a:r>
              <a:rPr lang="nl-BE" sz="1800" dirty="0" smtClean="0">
                <a:hlinkClick r:id="rId4"/>
              </a:rPr>
              <a:t>http</a:t>
            </a:r>
            <a:r>
              <a:rPr lang="nl-BE" sz="1800" dirty="0">
                <a:hlinkClick r:id="rId4"/>
              </a:rPr>
              <a:t>://</a:t>
            </a:r>
            <a:r>
              <a:rPr lang="nl-BE" sz="1800" dirty="0" smtClean="0">
                <a:hlinkClick r:id="rId4"/>
              </a:rPr>
              <a:t>technet.microsoft.com/en-US/evalcenter/hh225126</a:t>
            </a:r>
            <a:endParaRPr lang="nl-BE" sz="1800" dirty="0" smtClean="0"/>
          </a:p>
          <a:p>
            <a:pPr marL="457200" lvl="1" indent="0">
              <a:buNone/>
            </a:pPr>
            <a:endParaRPr lang="nl-B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Entity framework for data persisting (code first, …)</a:t>
            </a:r>
          </a:p>
          <a:p>
            <a:pPr marL="857250" lvl="2" indent="0">
              <a:buNone/>
            </a:pPr>
            <a:r>
              <a:rPr lang="nl-BE" sz="1800" dirty="0" smtClean="0">
                <a:hlinkClick r:id="rId5"/>
              </a:rPr>
              <a:t>http</a:t>
            </a:r>
            <a:r>
              <a:rPr lang="nl-BE" sz="1800" dirty="0">
                <a:hlinkClick r:id="rId5"/>
              </a:rPr>
              <a:t>://</a:t>
            </a:r>
            <a:r>
              <a:rPr lang="nl-BE" sz="1800" dirty="0" smtClean="0">
                <a:hlinkClick r:id="rId5"/>
              </a:rPr>
              <a:t>www.nuget.org/packages/EntityFramework/5.0.0</a:t>
            </a:r>
            <a:endParaRPr lang="nl-BE" sz="1800" dirty="0" smtClean="0"/>
          </a:p>
          <a:p>
            <a:pPr marL="857250" lvl="2" indent="0">
              <a:buNone/>
            </a:pPr>
            <a:r>
              <a:rPr lang="nl-BE" sz="1800" dirty="0" smtClean="0">
                <a:hlinkClick r:id="rId6"/>
              </a:rPr>
              <a:t>https</a:t>
            </a:r>
            <a:r>
              <a:rPr lang="nl-BE" sz="1800" dirty="0">
                <a:hlinkClick r:id="rId6"/>
              </a:rPr>
              <a:t>://</a:t>
            </a:r>
            <a:r>
              <a:rPr lang="nl-BE" sz="1800" dirty="0" smtClean="0">
                <a:hlinkClick r:id="rId6"/>
              </a:rPr>
              <a:t>entityframework.codeplex.com/releases/view/87028</a:t>
            </a:r>
            <a:endParaRPr lang="nl-BE" sz="1800" dirty="0" smtClean="0"/>
          </a:p>
          <a:p>
            <a:pPr marL="857250" lvl="2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2800" dirty="0" smtClean="0"/>
          </a:p>
          <a:p>
            <a:pPr>
              <a:buFont typeface="Arial" charset="0"/>
              <a:buNone/>
            </a:pPr>
            <a:endParaRPr lang="nl-BE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78725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908050"/>
            <a:ext cx="8394557" cy="5218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Use a link to Windows Azure Marketplace (</a:t>
            </a:r>
            <a:r>
              <a:rPr lang="nl-BE" sz="2800" dirty="0"/>
              <a:t>WAM</a:t>
            </a:r>
            <a:r>
              <a:rPr lang="en-US" sz="2800" dirty="0" smtClean="0"/>
              <a:t>) data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nl-BE" sz="2800" dirty="0" smtClean="0"/>
          </a:p>
          <a:p>
            <a:pPr>
              <a:buFont typeface="Arial" charset="0"/>
              <a:buNone/>
            </a:pPr>
            <a:endParaRPr lang="nl-BE" sz="2800" dirty="0" smtClean="0"/>
          </a:p>
          <a:p>
            <a:pPr>
              <a:buFont typeface="Arial" charset="0"/>
              <a:buNone/>
            </a:pPr>
            <a:endParaRPr lang="nl-BE" sz="2800" dirty="0"/>
          </a:p>
          <a:p>
            <a:pPr>
              <a:buFont typeface="Arial" charset="0"/>
              <a:buNone/>
            </a:pPr>
            <a:endParaRPr lang="nl-BE" sz="2800" dirty="0" smtClean="0"/>
          </a:p>
          <a:p>
            <a:pPr>
              <a:buFont typeface="Arial" charset="0"/>
              <a:buNone/>
            </a:pPr>
            <a:endParaRPr lang="nl-BE" sz="2800" dirty="0"/>
          </a:p>
          <a:p>
            <a:pPr>
              <a:buFont typeface="Arial" charset="0"/>
              <a:buNone/>
            </a:pPr>
            <a:endParaRPr lang="nl-BE" sz="2800" dirty="0" smtClean="0"/>
          </a:p>
          <a:p>
            <a:pPr algn="ctr">
              <a:buNone/>
            </a:pPr>
            <a:r>
              <a:rPr lang="nl-NL" sz="1800" dirty="0">
                <a:hlinkClick r:id="rId2"/>
              </a:rPr>
              <a:t>https://datamarket.azure.com/account/datasets </a:t>
            </a:r>
            <a:endParaRPr lang="nl-NL" sz="1800" dirty="0"/>
          </a:p>
          <a:p>
            <a:pPr algn="ctr">
              <a:buNone/>
            </a:pPr>
            <a:r>
              <a:rPr lang="en-US" sz="2400" dirty="0"/>
              <a:t>Select a (set of) free </a:t>
            </a:r>
            <a:r>
              <a:rPr lang="en-US" sz="2400" dirty="0" smtClean="0"/>
              <a:t>WAM data source(s) </a:t>
            </a:r>
            <a:r>
              <a:rPr lang="en-US" sz="2400" dirty="0"/>
              <a:t>and build </a:t>
            </a:r>
            <a:r>
              <a:rPr lang="en-US" sz="2400" dirty="0" smtClean="0"/>
              <a:t>a </a:t>
            </a:r>
            <a:r>
              <a:rPr lang="en-US" sz="2400" dirty="0"/>
              <a:t>web based application that </a:t>
            </a:r>
            <a:r>
              <a:rPr lang="en-US" sz="2400" dirty="0" smtClean="0"/>
              <a:t>uses </a:t>
            </a:r>
            <a:r>
              <a:rPr lang="en-US" sz="2400" dirty="0"/>
              <a:t>the required tools</a:t>
            </a:r>
          </a:p>
          <a:p>
            <a:pPr>
              <a:buFont typeface="Arial" charset="0"/>
              <a:buNone/>
            </a:pPr>
            <a:endParaRPr lang="nl-BE" sz="2800" dirty="0" smtClean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040271"/>
              </p:ext>
            </p:extLst>
          </p:nvPr>
        </p:nvGraphicFramePr>
        <p:xfrm>
          <a:off x="834879" y="1556792"/>
          <a:ext cx="7569604" cy="436880"/>
        </p:xfrm>
        <a:graphic>
          <a:graphicData uri="http://schemas.openxmlformats.org/drawingml/2006/table">
            <a:tbl>
              <a:tblPr/>
              <a:tblGrid>
                <a:gridCol w="1059047"/>
                <a:gridCol w="6510557"/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dirty="0">
                        <a:effectLst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World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Tourism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Organization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Statistics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 Database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and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 Yearbook - United Nations World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Tourism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3"/>
                        </a:rPr>
                        <a:t>Organization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United </a:t>
                      </a:r>
                      <a:r>
                        <a:rPr lang="nl-NL" sz="1100" dirty="0" smtClean="0">
                          <a:effectLst/>
                          <a:latin typeface="Calibri" panose="020F0502020204030204" pitchFamily="34" charset="0"/>
                        </a:rPr>
                        <a:t>Nations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2" name="Picture 8" descr="C:\Users\Rudi\AppData\Local\Temp\msohtmlclip1\02\clip_image0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37" y="1498021"/>
            <a:ext cx="87443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86456"/>
              </p:ext>
            </p:extLst>
          </p:nvPr>
        </p:nvGraphicFramePr>
        <p:xfrm>
          <a:off x="880260" y="2214357"/>
          <a:ext cx="7601301" cy="436880"/>
        </p:xfrm>
        <a:graphic>
          <a:graphicData uri="http://schemas.openxmlformats.org/drawingml/2006/table">
            <a:tbl>
              <a:tblPr/>
              <a:tblGrid>
                <a:gridCol w="1003523"/>
                <a:gridCol w="6597778"/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dirty="0">
                        <a:effectLst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5"/>
                        </a:rPr>
                        <a:t>WHO Data - World Health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5"/>
                        </a:rPr>
                        <a:t>Organization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United </a:t>
                      </a:r>
                      <a:r>
                        <a:rPr lang="nl-NL" sz="1100" dirty="0" smtClean="0">
                          <a:effectLst/>
                          <a:latin typeface="Calibri" panose="020F0502020204030204" pitchFamily="34" charset="0"/>
                        </a:rPr>
                        <a:t>Nations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5" name="Picture 11" descr="C:\Users\Rudi\AppData\Local\Temp\msohtmlclip1\02\clip_image0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02" y="2191758"/>
            <a:ext cx="87443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65104"/>
              </p:ext>
            </p:extLst>
          </p:nvPr>
        </p:nvGraphicFramePr>
        <p:xfrm>
          <a:off x="854638" y="2912586"/>
          <a:ext cx="7530957" cy="436880"/>
        </p:xfrm>
        <a:graphic>
          <a:graphicData uri="http://schemas.openxmlformats.org/drawingml/2006/table">
            <a:tbl>
              <a:tblPr/>
              <a:tblGrid>
                <a:gridCol w="1084132"/>
                <a:gridCol w="6446825"/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dirty="0">
                        <a:effectLst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6"/>
                        </a:rPr>
                        <a:t>Country Codes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oh22information services </a:t>
                      </a:r>
                      <a:r>
                        <a:rPr lang="nl-NL" sz="1100" dirty="0" smtClean="0">
                          <a:effectLst/>
                          <a:latin typeface="Calibri" panose="020F0502020204030204" pitchFamily="34" charset="0"/>
                        </a:rPr>
                        <a:t>GmbH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6" name="Picture 12" descr="C:\Users\Rudi\AppData\Local\Temp\msohtmlclip1\02\clip_image00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55" y="2885495"/>
            <a:ext cx="87443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24013"/>
              </p:ext>
            </p:extLst>
          </p:nvPr>
        </p:nvGraphicFramePr>
        <p:xfrm>
          <a:off x="841852" y="3517106"/>
          <a:ext cx="7620941" cy="604520"/>
        </p:xfrm>
        <a:graphic>
          <a:graphicData uri="http://schemas.openxmlformats.org/drawingml/2006/table">
            <a:tbl>
              <a:tblPr/>
              <a:tblGrid>
                <a:gridCol w="1097295"/>
                <a:gridCol w="6523646"/>
              </a:tblGrid>
              <a:tr h="55996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dirty="0">
                        <a:effectLst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8"/>
                        </a:rPr>
                        <a:t>Occupational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8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8"/>
                        </a:rPr>
                        <a:t>Employment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8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8"/>
                        </a:rPr>
                        <a:t>Statistics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8"/>
                        </a:rPr>
                        <a:t> (2011)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Bureau of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</a:rPr>
                        <a:t>Labor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</a:rPr>
                        <a:t>Statistics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, Department of </a:t>
                      </a:r>
                      <a:r>
                        <a:rPr lang="nl-NL" sz="1100" dirty="0" err="1" smtClean="0">
                          <a:effectLst/>
                          <a:latin typeface="Calibri" panose="020F0502020204030204" pitchFamily="34" charset="0"/>
                        </a:rPr>
                        <a:t>Labor</a:t>
                      </a:r>
                      <a:endParaRPr lang="nl-NL" sz="11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7" name="Picture 13" descr="C:\Users\Rudi\AppData\Local\Temp\msohtmlclip1\02\clip_image001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4" y="3516948"/>
            <a:ext cx="87443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2078"/>
              </p:ext>
            </p:extLst>
          </p:nvPr>
        </p:nvGraphicFramePr>
        <p:xfrm>
          <a:off x="849880" y="4293096"/>
          <a:ext cx="7538544" cy="604520"/>
        </p:xfrm>
        <a:graphic>
          <a:graphicData uri="http://schemas.openxmlformats.org/drawingml/2006/table">
            <a:tbl>
              <a:tblPr/>
              <a:tblGrid>
                <a:gridCol w="1089031"/>
                <a:gridCol w="6449513"/>
              </a:tblGrid>
              <a:tr h="428467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dirty="0">
                        <a:effectLst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10"/>
                        </a:rPr>
                        <a:t>Worldwide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10"/>
                        </a:rPr>
                        <a:t>Historical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10"/>
                        </a:rPr>
                        <a:t>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hlinkClick r:id="rId10"/>
                        </a:rPr>
                        <a:t>Weather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hlinkClick r:id="rId10"/>
                        </a:rPr>
                        <a:t> Data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</a:rPr>
                        <a:t>Weather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 Trends International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8" name="Picture 14" descr="C:\Users\Rudi\AppData\Local\Temp\msohtmlclip1\02\clip_image00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36" y="4292938"/>
            <a:ext cx="87443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612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61263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Example cases</a:t>
            </a:r>
          </a:p>
          <a:p>
            <a:r>
              <a:rPr lang="en-US" sz="2400" dirty="0" smtClean="0"/>
              <a:t>Administration &amp; advice for a real estate investor who wants to invest in a touristic resort</a:t>
            </a:r>
          </a:p>
          <a:p>
            <a:r>
              <a:rPr lang="en-US" sz="2400" dirty="0"/>
              <a:t>Administration </a:t>
            </a:r>
            <a:r>
              <a:rPr lang="en-US" sz="2400" dirty="0" smtClean="0"/>
              <a:t>of sponsors and donors for advisory purposes for building hospitals </a:t>
            </a:r>
            <a:r>
              <a:rPr lang="en-US" sz="2400" dirty="0"/>
              <a:t>with regard to</a:t>
            </a:r>
            <a:r>
              <a:rPr lang="en-US" sz="2400" dirty="0" smtClean="0"/>
              <a:t> the historical data of the WHO</a:t>
            </a:r>
          </a:p>
          <a:p>
            <a:r>
              <a:rPr lang="en-US" sz="2400" dirty="0"/>
              <a:t>Administration &amp; advice with the implantation of schools </a:t>
            </a:r>
            <a:r>
              <a:rPr lang="en-US" sz="2400" dirty="0" smtClean="0"/>
              <a:t>with regard to the Occupational Employment Statistics data</a:t>
            </a:r>
          </a:p>
          <a:p>
            <a:r>
              <a:rPr lang="en-US" sz="2400" dirty="0" smtClean="0"/>
              <a:t>Combine (free) datasets</a:t>
            </a:r>
          </a:p>
          <a:p>
            <a:r>
              <a:rPr lang="en-US" sz="2400" dirty="0" smtClean="0"/>
              <a:t>Surprise us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3551680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61263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Teams of maximum 3 persons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Each team needs to subscribe (Jessica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Final delivery of the solution (scope doc </a:t>
            </a:r>
            <a:r>
              <a:rPr lang="en-US" sz="2400" dirty="0" smtClean="0"/>
              <a:t>1A4, *.</a:t>
            </a:r>
            <a:r>
              <a:rPr lang="en-US" sz="2400" dirty="0"/>
              <a:t>zip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r>
              <a:rPr lang="en-US" b="1" dirty="0" smtClean="0"/>
              <a:t>Thursday </a:t>
            </a:r>
            <a:r>
              <a:rPr lang="en-US" b="1" dirty="0"/>
              <a:t>13/3 </a:t>
            </a:r>
            <a:r>
              <a:rPr lang="en-US" b="1" dirty="0" smtClean="0"/>
              <a:t>8u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(if more </a:t>
            </a:r>
            <a:r>
              <a:rPr lang="en-US" sz="2400" dirty="0" smtClean="0"/>
              <a:t>than </a:t>
            </a:r>
            <a:r>
              <a:rPr lang="en-US" sz="2400" dirty="0" smtClean="0"/>
              <a:t>3 teams) 4D vision selects a top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Top 3 presents their solution </a:t>
            </a:r>
          </a:p>
          <a:p>
            <a:pPr marL="914400" lvl="2" indent="0">
              <a:buNone/>
            </a:pPr>
            <a:r>
              <a:rPr lang="en-US" b="1" dirty="0"/>
              <a:t>13/3@19:30 in max 20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Voting by the public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Winning team receives a voucher (€50 pp)</a:t>
            </a:r>
            <a:endParaRPr lang="en-US" sz="2400" dirty="0"/>
          </a:p>
          <a:p>
            <a:pPr marL="914400" lvl="2" indent="0"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1316878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275" y="269875"/>
            <a:ext cx="7561263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4D vision – WINAK</a:t>
            </a:r>
            <a:endParaRPr lang="en-US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Scoring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Application idea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Use of the required 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Use of new technology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Html5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Css3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Responsive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Mobile (phone/tablet)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presentation</a:t>
            </a:r>
          </a:p>
          <a:p>
            <a:pPr marL="914400" lvl="2" indent="0"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609546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Dvis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4DvisionTemplate</Template>
  <TotalTime>12059</TotalTime>
  <Words>334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4DvisionTemplate</vt:lpstr>
      <vt:lpstr>PowerPoint Presentation</vt:lpstr>
      <vt:lpstr>4D vision – WINAK</vt:lpstr>
      <vt:lpstr>4D vision – WINAK</vt:lpstr>
      <vt:lpstr>4D vision – WINAK</vt:lpstr>
      <vt:lpstr>4D vision – WINAK</vt:lpstr>
      <vt:lpstr>4D vision – WINAK</vt:lpstr>
      <vt:lpstr>4D vision – WINAK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Michiels</dc:creator>
  <cp:lastModifiedBy>jessica vandevijver</cp:lastModifiedBy>
  <cp:revision>247</cp:revision>
  <cp:lastPrinted>2010-10-20T08:42:24Z</cp:lastPrinted>
  <dcterms:created xsi:type="dcterms:W3CDTF">2010-09-17T12:59:54Z</dcterms:created>
  <dcterms:modified xsi:type="dcterms:W3CDTF">2014-03-05T08:46:45Z</dcterms:modified>
</cp:coreProperties>
</file>